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7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1" r:id="rId16"/>
    <p:sldId id="272" r:id="rId17"/>
    <p:sldId id="270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62" d="100"/>
          <a:sy n="62" d="100"/>
        </p:scale>
        <p:origin x="828" y="-1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ourav Kumar" userId="7c7e7701bdb61b24" providerId="LiveId" clId="{81BF76EC-4887-41E1-A3C8-02BB355AB681}"/>
    <pc:docChg chg="addSld modSld">
      <pc:chgData name="Gourav Kumar" userId="7c7e7701bdb61b24" providerId="LiveId" clId="{81BF76EC-4887-41E1-A3C8-02BB355AB681}" dt="2025-06-05T06:22:00.947" v="78" actId="113"/>
      <pc:docMkLst>
        <pc:docMk/>
      </pc:docMkLst>
      <pc:sldChg chg="addSp modSp new mod">
        <pc:chgData name="Gourav Kumar" userId="7c7e7701bdb61b24" providerId="LiveId" clId="{81BF76EC-4887-41E1-A3C8-02BB355AB681}" dt="2025-06-05T06:17:54.854" v="40" actId="14100"/>
        <pc:sldMkLst>
          <pc:docMk/>
          <pc:sldMk cId="3827970985" sldId="271"/>
        </pc:sldMkLst>
        <pc:spChg chg="add">
          <ac:chgData name="Gourav Kumar" userId="7c7e7701bdb61b24" providerId="LiveId" clId="{81BF76EC-4887-41E1-A3C8-02BB355AB681}" dt="2025-06-05T06:15:44.205" v="1"/>
          <ac:spMkLst>
            <pc:docMk/>
            <pc:sldMk cId="3827970985" sldId="271"/>
            <ac:spMk id="2" creationId="{06E14C05-EDD7-5CB4-E90A-67E347C55143}"/>
          </ac:spMkLst>
        </pc:spChg>
        <pc:spChg chg="add">
          <ac:chgData name="Gourav Kumar" userId="7c7e7701bdb61b24" providerId="LiveId" clId="{81BF76EC-4887-41E1-A3C8-02BB355AB681}" dt="2025-06-05T06:15:44.205" v="1"/>
          <ac:spMkLst>
            <pc:docMk/>
            <pc:sldMk cId="3827970985" sldId="271"/>
            <ac:spMk id="3" creationId="{AF50FBDB-89A2-54AE-AD64-0F680741A05D}"/>
          </ac:spMkLst>
        </pc:spChg>
        <pc:spChg chg="add">
          <ac:chgData name="Gourav Kumar" userId="7c7e7701bdb61b24" providerId="LiveId" clId="{81BF76EC-4887-41E1-A3C8-02BB355AB681}" dt="2025-06-05T06:15:44.205" v="1"/>
          <ac:spMkLst>
            <pc:docMk/>
            <pc:sldMk cId="3827970985" sldId="271"/>
            <ac:spMk id="4" creationId="{D888E699-17F3-DC7C-C274-33F5DA4605F9}"/>
          </ac:spMkLst>
        </pc:spChg>
        <pc:spChg chg="add mod">
          <ac:chgData name="Gourav Kumar" userId="7c7e7701bdb61b24" providerId="LiveId" clId="{81BF76EC-4887-41E1-A3C8-02BB355AB681}" dt="2025-06-05T06:17:54.854" v="40" actId="14100"/>
          <ac:spMkLst>
            <pc:docMk/>
            <pc:sldMk cId="3827970985" sldId="271"/>
            <ac:spMk id="5" creationId="{A547352B-3E45-15A1-BC58-F7908F5530DD}"/>
          </ac:spMkLst>
        </pc:spChg>
      </pc:sldChg>
      <pc:sldChg chg="modSp add mod">
        <pc:chgData name="Gourav Kumar" userId="7c7e7701bdb61b24" providerId="LiveId" clId="{81BF76EC-4887-41E1-A3C8-02BB355AB681}" dt="2025-06-05T06:22:00.947" v="78" actId="113"/>
        <pc:sldMkLst>
          <pc:docMk/>
          <pc:sldMk cId="1643492795" sldId="272"/>
        </pc:sldMkLst>
        <pc:spChg chg="mod">
          <ac:chgData name="Gourav Kumar" userId="7c7e7701bdb61b24" providerId="LiveId" clId="{81BF76EC-4887-41E1-A3C8-02BB355AB681}" dt="2025-06-05T06:22:00.947" v="78" actId="113"/>
          <ac:spMkLst>
            <pc:docMk/>
            <pc:sldMk cId="1643492795" sldId="272"/>
            <ac:spMk id="5" creationId="{DA8E6E6A-10C3-C0F0-93BB-C3E13A5D4417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10089390" y="1792223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6/5/2025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8959592" y="3226820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1008" y="292608"/>
            <a:ext cx="838199" cy="767687"/>
          </a:xfrm>
        </p:spPr>
        <p:txBody>
          <a:bodyPr/>
          <a:lstStyle>
            <a:lvl1pPr>
              <a:defRPr sz="2800" b="0" i="0">
                <a:latin typeface="+mj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45443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966674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6" y="553666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32597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063416"/>
            <a:ext cx="8825659" cy="1379755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12320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4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6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3" name="TextBox 12"/>
          <p:cNvSpPr txBox="1"/>
          <p:nvPr/>
        </p:nvSpPr>
        <p:spPr>
          <a:xfrm>
            <a:off x="9719438" y="2631815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”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98295" y="591093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0517"/>
            <a:ext cx="8453906" cy="2698249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25772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6488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33068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62995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17299"/>
            <a:ext cx="312916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4" y="3193561"/>
            <a:ext cx="3129168" cy="283349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2"/>
            <a:ext cx="314538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93561"/>
            <a:ext cx="3145380" cy="283349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6700" y="2617299"/>
            <a:ext cx="3161029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6700" y="3193561"/>
            <a:ext cx="3164719" cy="28334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2" name="Straight Connector 21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6/5/2025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16717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2" y="4532845"/>
            <a:ext cx="30504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2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3" y="5109107"/>
            <a:ext cx="3050437" cy="91794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537" y="4532846"/>
            <a:ext cx="3046766" cy="651156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3" y="2603500"/>
            <a:ext cx="2691241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8865" y="5184002"/>
            <a:ext cx="3050438" cy="84305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3434" y="4532847"/>
            <a:ext cx="3050438" cy="65115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3434" y="5184001"/>
            <a:ext cx="3050437" cy="843054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388153" y="2603500"/>
            <a:ext cx="0" cy="3517594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801905" y="2603500"/>
            <a:ext cx="0" cy="34925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6/5/2025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755787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973668"/>
            <a:ext cx="8825660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044429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Rectangle 7"/>
            <p:cNvSpPr/>
            <p:nvPr/>
          </p:nvSpPr>
          <p:spPr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76756" y="1278468"/>
            <a:ext cx="1413933" cy="4748589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8"/>
            <a:ext cx="6247546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79246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579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677645"/>
            <a:ext cx="4351023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8" y="2677644"/>
            <a:ext cx="3755379" cy="2283823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21602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7933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0" y="3179762"/>
            <a:ext cx="4825159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6/5/2025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62755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6/5/2025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67976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6/5/2025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04182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295400"/>
            <a:ext cx="2793159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5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2895600"/>
            <a:ext cx="2793158" cy="312927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89867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693332"/>
            <a:ext cx="3860260" cy="173566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57366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26" name="Rectangle 2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0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3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2603500"/>
            <a:ext cx="8761412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0938" y="639406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6/5/2025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28358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 b="1" i="0">
                <a:solidFill>
                  <a:schemeClr val="accent1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2506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  <p:sldLayoutId id="2147483700" r:id="rId13"/>
    <p:sldLayoutId id="2147483701" r:id="rId14"/>
    <p:sldLayoutId id="2147483702" r:id="rId15"/>
    <p:sldLayoutId id="2147483703" r:id="rId16"/>
    <p:sldLayoutId id="2147483704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31D8BE-A7E5-BE90-B243-69EAC155C5D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SALES ANALYSIS DASHBOARD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830B0B-17A0-54F8-785F-DFF113DEB4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62399" y="5053552"/>
            <a:ext cx="7197726" cy="1405467"/>
          </a:xfrm>
        </p:spPr>
        <p:txBody>
          <a:bodyPr/>
          <a:lstStyle/>
          <a:p>
            <a:pPr algn="l"/>
            <a:r>
              <a:rPr lang="en-IN" sz="2400" b="1" dirty="0">
                <a:solidFill>
                  <a:schemeClr val="bg1"/>
                </a:solidFill>
              </a:rPr>
              <a:t>Project by</a:t>
            </a:r>
          </a:p>
          <a:p>
            <a:pPr algn="l"/>
            <a:r>
              <a:rPr lang="en-IN" dirty="0">
                <a:solidFill>
                  <a:schemeClr val="bg1"/>
                </a:solidFill>
              </a:rPr>
              <a:t>Chanchal sharma</a:t>
            </a:r>
          </a:p>
        </p:txBody>
      </p:sp>
    </p:spTree>
    <p:extLst>
      <p:ext uri="{BB962C8B-B14F-4D97-AF65-F5344CB8AC3E}">
        <p14:creationId xmlns:p14="http://schemas.microsoft.com/office/powerpoint/2010/main" val="34172167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8330FA6-B395-CA10-141C-4EEE8D61E3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8696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2156C8E-5346-B6EC-866A-7CB91C59EF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6167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B386989-90A6-5F4B-1112-A3F3B2B0578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4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0238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44CA405-A743-16A4-E6FB-97C57867BDA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947"/>
          <a:stretch>
            <a:fillRect/>
          </a:stretch>
        </p:blipFill>
        <p:spPr>
          <a:xfrm>
            <a:off x="13120" y="-359596"/>
            <a:ext cx="12178880" cy="7217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6543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DF9BFE0-EA23-9C4E-B9F1-D43A6DB9790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348"/>
          <a:stretch>
            <a:fillRect/>
          </a:stretch>
        </p:blipFill>
        <p:spPr>
          <a:xfrm>
            <a:off x="20320" y="0"/>
            <a:ext cx="121716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0217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547352B-3E45-15A1-BC58-F7908F5530DD}"/>
              </a:ext>
            </a:extLst>
          </p:cNvPr>
          <p:cNvSpPr txBox="1"/>
          <p:nvPr/>
        </p:nvSpPr>
        <p:spPr>
          <a:xfrm>
            <a:off x="523982" y="328773"/>
            <a:ext cx="9945384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>
                <a:latin typeface="Aptos Display" panose="020B0004020202020204" pitchFamily="34" charset="0"/>
              </a:rPr>
              <a:t>INSIGHTS</a:t>
            </a:r>
          </a:p>
          <a:p>
            <a:endParaRPr lang="en-US" b="1" dirty="0">
              <a:latin typeface="Aptos Display" panose="020B0004020202020204" pitchFamily="34" charset="0"/>
            </a:endParaRPr>
          </a:p>
          <a:p>
            <a:r>
              <a:rPr lang="en-US" b="1" dirty="0">
                <a:latin typeface="Aptos Display" panose="020B0004020202020204" pitchFamily="34" charset="0"/>
              </a:rPr>
              <a:t>Customer &amp; Sales Performance:-</a:t>
            </a:r>
          </a:p>
          <a:p>
            <a:r>
              <a:rPr lang="en-US" dirty="0">
                <a:latin typeface="Aptos Display" panose="020B0004020202020204" pitchFamily="34" charset="0"/>
              </a:rPr>
              <a:t>The top 5 customers account for a major share of total revenue, highlighting a strong opportunity for relationship-based upselling.</a:t>
            </a:r>
          </a:p>
          <a:p>
            <a:r>
              <a:rPr lang="en-US" b="1" dirty="0">
                <a:latin typeface="Aptos Display" panose="020B0004020202020204" pitchFamily="34" charset="0"/>
              </a:rPr>
              <a:t>Average sales per customer</a:t>
            </a:r>
            <a:r>
              <a:rPr lang="en-US" dirty="0">
                <a:latin typeface="Aptos Display" panose="020B0004020202020204" pitchFamily="34" charset="0"/>
              </a:rPr>
              <a:t> vary widely, suggesting a segmented approach in customer engagement could improve results.</a:t>
            </a:r>
          </a:p>
          <a:p>
            <a:endParaRPr lang="en-US" b="1" dirty="0">
              <a:latin typeface="Aptos Display" panose="020B0004020202020204" pitchFamily="34" charset="0"/>
            </a:endParaRPr>
          </a:p>
          <a:p>
            <a:r>
              <a:rPr lang="en-US" b="1" dirty="0">
                <a:latin typeface="Aptos Display" panose="020B0004020202020204" pitchFamily="34" charset="0"/>
              </a:rPr>
              <a:t>Sales Trends Over Time:-</a:t>
            </a:r>
          </a:p>
          <a:p>
            <a:r>
              <a:rPr lang="en-US" dirty="0">
                <a:latin typeface="Aptos Display" panose="020B0004020202020204" pitchFamily="34" charset="0"/>
              </a:rPr>
              <a:t>Monthly sales trends show clear peaks in the last quarter (Q4), indicating seasonal sales patterns tied to holidays and promotions.</a:t>
            </a:r>
          </a:p>
          <a:p>
            <a:r>
              <a:rPr lang="en-US" dirty="0">
                <a:latin typeface="Aptos Display" panose="020B0004020202020204" pitchFamily="34" charset="0"/>
              </a:rPr>
              <a:t>Cumulative sales charts confirm consistent growth, with certain months showing steep increases.</a:t>
            </a:r>
          </a:p>
          <a:p>
            <a:endParaRPr lang="en-US" b="1" dirty="0">
              <a:latin typeface="Aptos Display" panose="020B0004020202020204" pitchFamily="34" charset="0"/>
            </a:endParaRPr>
          </a:p>
          <a:p>
            <a:r>
              <a:rPr lang="en-US" b="1" dirty="0">
                <a:latin typeface="Aptos Display" panose="020B0004020202020204" pitchFamily="34" charset="0"/>
              </a:rPr>
              <a:t>Product &amp; Category Insights:-</a:t>
            </a:r>
          </a:p>
          <a:p>
            <a:r>
              <a:rPr lang="en-US" dirty="0">
                <a:latin typeface="Aptos Display" panose="020B0004020202020204" pitchFamily="34" charset="0"/>
              </a:rPr>
              <a:t>Technology and Office Supplies are the most profitable categories.</a:t>
            </a:r>
          </a:p>
          <a:p>
            <a:r>
              <a:rPr lang="en-US" dirty="0">
                <a:latin typeface="Aptos Display" panose="020B0004020202020204" pitchFamily="34" charset="0"/>
              </a:rPr>
              <a:t>Top-selling products include phones, chairs, and storage equipment, with copiers leading in profit.</a:t>
            </a:r>
          </a:p>
          <a:p>
            <a:r>
              <a:rPr lang="en-US" dirty="0">
                <a:latin typeface="Aptos Display" panose="020B0004020202020204" pitchFamily="34" charset="0"/>
              </a:rPr>
              <a:t>Some products have high sales but low profit, suggesting a need to review pricing or discount strategy.</a:t>
            </a:r>
          </a:p>
          <a:p>
            <a:r>
              <a:rPr lang="en-US" dirty="0">
                <a:latin typeface="Aptos Display" panose="020B00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279709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172B14-2794-50B0-67F0-7E00275C84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A8E6E6A-10C3-C0F0-93BB-C3E13A5D4417}"/>
              </a:ext>
            </a:extLst>
          </p:cNvPr>
          <p:cNvSpPr txBox="1"/>
          <p:nvPr/>
        </p:nvSpPr>
        <p:spPr>
          <a:xfrm>
            <a:off x="195209" y="0"/>
            <a:ext cx="9945384" cy="72943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ptos Display" panose="020B0004020202020204" pitchFamily="34" charset="0"/>
              </a:rPr>
              <a:t>Shipping Mode Analysis:-</a:t>
            </a:r>
          </a:p>
          <a:p>
            <a:r>
              <a:rPr lang="en-US" dirty="0">
                <a:latin typeface="Aptos Display" panose="020B0004020202020204" pitchFamily="34" charset="0"/>
              </a:rPr>
              <a:t>Standard Class dominates order shipments, indicating customer preference for cost-effective delivery.</a:t>
            </a:r>
          </a:p>
          <a:p>
            <a:r>
              <a:rPr lang="en-US" dirty="0">
                <a:latin typeface="Aptos Display" panose="020B0004020202020204" pitchFamily="34" charset="0"/>
              </a:rPr>
              <a:t>Same-Day delivery is underutilized but may represent a potential growth opportunity for premium customers.</a:t>
            </a:r>
          </a:p>
          <a:p>
            <a:endParaRPr lang="en-US" dirty="0">
              <a:latin typeface="Aptos Display" panose="020B0004020202020204" pitchFamily="34" charset="0"/>
            </a:endParaRPr>
          </a:p>
          <a:p>
            <a:r>
              <a:rPr lang="en-US" b="1" dirty="0">
                <a:latin typeface="Aptos Display" panose="020B0004020202020204" pitchFamily="34" charset="0"/>
              </a:rPr>
              <a:t>Regional &amp; Geographic Trends:-</a:t>
            </a:r>
          </a:p>
          <a:p>
            <a:r>
              <a:rPr lang="en-US" dirty="0">
                <a:latin typeface="Aptos Display" panose="020B0004020202020204" pitchFamily="34" charset="0"/>
              </a:rPr>
              <a:t>The West and East regions generate the highest profits.</a:t>
            </a:r>
          </a:p>
          <a:p>
            <a:r>
              <a:rPr lang="en-US" dirty="0">
                <a:latin typeface="Aptos Display" panose="020B0004020202020204" pitchFamily="34" charset="0"/>
              </a:rPr>
              <a:t>Sales are concentrated in cities like New York, Los Angeles, and San Francisco, as shown on the map.</a:t>
            </a:r>
          </a:p>
          <a:p>
            <a:endParaRPr lang="en-US" dirty="0">
              <a:latin typeface="Aptos Display" panose="020B0004020202020204" pitchFamily="34" charset="0"/>
            </a:endParaRPr>
          </a:p>
          <a:p>
            <a:r>
              <a:rPr lang="en-US" dirty="0">
                <a:latin typeface="Aptos Display" panose="020B0004020202020204" pitchFamily="34" charset="0"/>
              </a:rPr>
              <a:t> </a:t>
            </a:r>
            <a:r>
              <a:rPr lang="en-US" b="1" dirty="0">
                <a:latin typeface="Aptos Display" panose="020B0004020202020204" pitchFamily="34" charset="0"/>
              </a:rPr>
              <a:t>Discount &amp; Profit Relationship:-</a:t>
            </a:r>
          </a:p>
          <a:p>
            <a:r>
              <a:rPr lang="en-US" dirty="0">
                <a:latin typeface="Aptos Display" panose="020B0004020202020204" pitchFamily="34" charset="0"/>
              </a:rPr>
              <a:t>A clear negative correlation between discount and profit: higher discounts often result in reduced profit margins.</a:t>
            </a:r>
          </a:p>
          <a:p>
            <a:r>
              <a:rPr lang="en-US" dirty="0">
                <a:latin typeface="Aptos Display" panose="020B0004020202020204" pitchFamily="34" charset="0"/>
              </a:rPr>
              <a:t>Orders without discounts perform better in terms of profitability.</a:t>
            </a:r>
          </a:p>
          <a:p>
            <a:endParaRPr lang="en-US" dirty="0">
              <a:latin typeface="Aptos Display" panose="020B0004020202020204" pitchFamily="34" charset="0"/>
            </a:endParaRPr>
          </a:p>
          <a:p>
            <a:r>
              <a:rPr lang="en-US" b="1" dirty="0"/>
              <a:t>CONCLUSION</a:t>
            </a:r>
          </a:p>
          <a:p>
            <a:r>
              <a:rPr lang="en-US" dirty="0">
                <a:latin typeface="Aptos Display" panose="020B0004020202020204" pitchFamily="34" charset="0"/>
              </a:rPr>
              <a:t>The Sales Analysis Dashboard provides a comprehensive and data-driven view of the business's performance across multiple dimensions—customer, time, product, region, and shipping.</a:t>
            </a:r>
          </a:p>
          <a:p>
            <a:endParaRPr lang="en-US" dirty="0">
              <a:latin typeface="Aptos Display" panose="020B0004020202020204" pitchFamily="34" charset="0"/>
            </a:endParaRPr>
          </a:p>
          <a:p>
            <a:r>
              <a:rPr lang="en-US" b="1" dirty="0">
                <a:latin typeface="Aptos Display" panose="020B0004020202020204" pitchFamily="34" charset="0"/>
              </a:rPr>
              <a:t>Key conclusions include:</a:t>
            </a:r>
          </a:p>
          <a:p>
            <a:r>
              <a:rPr lang="en-US" dirty="0">
                <a:latin typeface="Aptos Display" panose="020B0004020202020204" pitchFamily="34" charset="0"/>
              </a:rPr>
              <a:t>Strategic focus on top customers and high-margin products can drive revenue and profitability.</a:t>
            </a:r>
          </a:p>
          <a:p>
            <a:r>
              <a:rPr lang="en-US" dirty="0">
                <a:latin typeface="Aptos Display" panose="020B0004020202020204" pitchFamily="34" charset="0"/>
              </a:rPr>
              <a:t>The impact of discounting needs to be carefully managed to protect profit margins.</a:t>
            </a:r>
          </a:p>
          <a:p>
            <a:endParaRPr lang="en-US" dirty="0">
              <a:latin typeface="Aptos Display" panose="020B0004020202020204" pitchFamily="34" charset="0"/>
            </a:endParaRPr>
          </a:p>
          <a:p>
            <a:r>
              <a:rPr lang="en-US" dirty="0">
                <a:latin typeface="Aptos Display" panose="020B0004020202020204" pitchFamily="34" charset="0"/>
              </a:rPr>
              <a:t>Geographic sales trends and shipping mode usage offer opportunities to optimize logistics and target regional promotions.</a:t>
            </a:r>
          </a:p>
          <a:p>
            <a:endParaRPr lang="en-US" dirty="0">
              <a:latin typeface="Aptos Display" panose="020B0004020202020204" pitchFamily="34" charset="0"/>
            </a:endParaRPr>
          </a:p>
          <a:p>
            <a:r>
              <a:rPr lang="en-US" dirty="0">
                <a:latin typeface="Aptos Display" panose="020B00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434927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4FDC6FE-2331-58DC-917E-D4DED9061E9C}"/>
              </a:ext>
            </a:extLst>
          </p:cNvPr>
          <p:cNvSpPr txBox="1"/>
          <p:nvPr/>
        </p:nvSpPr>
        <p:spPr>
          <a:xfrm>
            <a:off x="4068566" y="3013501"/>
            <a:ext cx="53939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800" dirty="0">
                <a:solidFill>
                  <a:schemeClr val="bg1"/>
                </a:solidFill>
              </a:rPr>
              <a:t>Thank you </a:t>
            </a:r>
          </a:p>
        </p:txBody>
      </p:sp>
    </p:spTree>
    <p:extLst>
      <p:ext uri="{BB962C8B-B14F-4D97-AF65-F5344CB8AC3E}">
        <p14:creationId xmlns:p14="http://schemas.microsoft.com/office/powerpoint/2010/main" val="35146968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E3E46CF-6039-41FB-FBC9-FDD75657E1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3290" y="-43087"/>
            <a:ext cx="12361402" cy="6901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2923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C3A5317-53E4-42EF-A30F-1B9E7A11AD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3016" y="0"/>
            <a:ext cx="12384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0261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215B9A0-C7B0-EF70-28DD-B0A26324A1F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02"/>
          <a:stretch>
            <a:fillRect/>
          </a:stretch>
        </p:blipFill>
        <p:spPr>
          <a:xfrm>
            <a:off x="0" y="0"/>
            <a:ext cx="12191999" cy="6976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6447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13F162A-F0D3-FD9C-AA62-9BFE951FED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2946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88A3600-C8CF-E3CA-3425-344ACA4A58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778"/>
            <a:ext cx="12287892" cy="6941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4671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48E7380-BD25-1366-8CDE-86A27DCF3A6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559"/>
          <a:stretch>
            <a:fillRect/>
          </a:stretch>
        </p:blipFill>
        <p:spPr>
          <a:xfrm>
            <a:off x="0" y="-59946"/>
            <a:ext cx="12191999" cy="6917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9954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932F6F1-6B95-241E-964C-F63BF7553D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1988" y="0"/>
            <a:ext cx="122385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8084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CD352AF-63FB-EF58-4390-6C43C20601A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14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59228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Office 2007 - 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A3AB87EF-B655-4FFF-8D05-F333AD7F278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116</TotalTime>
  <Words>331</Words>
  <Application>Microsoft Office PowerPoint</Application>
  <PresentationFormat>Widescreen</PresentationFormat>
  <Paragraphs>41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Aptos Display</vt:lpstr>
      <vt:lpstr>Century Gothic</vt:lpstr>
      <vt:lpstr>Wingdings 3</vt:lpstr>
      <vt:lpstr>Ion Boardroom</vt:lpstr>
      <vt:lpstr>SALES ANALYSIS DASHBOARD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Gourav Kumar</dc:creator>
  <cp:lastModifiedBy>Gourav Kumar</cp:lastModifiedBy>
  <cp:revision>2</cp:revision>
  <dcterms:created xsi:type="dcterms:W3CDTF">2025-06-05T03:13:27Z</dcterms:created>
  <dcterms:modified xsi:type="dcterms:W3CDTF">2025-06-05T06:22:13Z</dcterms:modified>
</cp:coreProperties>
</file>